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9" r:id="rId11"/>
    <p:sldId id="273" r:id="rId12"/>
    <p:sldId id="266" r:id="rId13"/>
    <p:sldId id="267" r:id="rId14"/>
    <p:sldId id="263" r:id="rId15"/>
    <p:sldId id="270" r:id="rId16"/>
    <p:sldId id="271" r:id="rId17"/>
    <p:sldId id="272" r:id="rId18"/>
    <p:sldId id="274" r:id="rId19"/>
    <p:sldId id="275" r:id="rId20"/>
    <p:sldId id="26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hallengerpta.ourschoolpages.com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Portable 3</a:t>
            </a:r>
          </a:p>
          <a:p>
            <a:r>
              <a:rPr lang="en-US" dirty="0" smtClean="0"/>
              <a:t>smiths4@Issaquah.wednet.edu</a:t>
            </a:r>
          </a:p>
          <a:p>
            <a:r>
              <a:rPr lang="en-US" dirty="0" smtClean="0"/>
              <a:t>Misssmith3.weebly.com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20-30 minutes each night</a:t>
            </a:r>
          </a:p>
          <a:p>
            <a:r>
              <a:rPr lang="en-US" dirty="0" smtClean="0"/>
              <a:t>Optional math homework</a:t>
            </a:r>
          </a:p>
          <a:p>
            <a:pPr lvl="1"/>
            <a:r>
              <a:rPr lang="en-US" dirty="0" smtClean="0"/>
              <a:t>Due Friday</a:t>
            </a:r>
          </a:p>
          <a:p>
            <a:pPr lvl="1"/>
            <a:r>
              <a:rPr lang="en-US" dirty="0" smtClean="0"/>
              <a:t>Not graded</a:t>
            </a:r>
          </a:p>
          <a:p>
            <a:r>
              <a:rPr lang="en-US" dirty="0" smtClean="0"/>
              <a:t>Communication Logs</a:t>
            </a:r>
            <a:endParaRPr lang="en-US" dirty="0"/>
          </a:p>
        </p:txBody>
      </p:sp>
      <p:pic>
        <p:nvPicPr>
          <p:cNvPr id="5" name="Picture 4" descr="PETIT MON: LLEGIM EN PARE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56" y="1514763"/>
            <a:ext cx="2955481" cy="35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18" y="824391"/>
            <a:ext cx="6600536" cy="520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Wednesday, Dec. 5</a:t>
            </a:r>
            <a:r>
              <a:rPr lang="en-US" baseline="30000" dirty="0"/>
              <a:t>th</a:t>
            </a:r>
            <a:r>
              <a:rPr lang="en-US" dirty="0"/>
              <a:t> and Thursday Dec.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sz="1800" b="1" dirty="0"/>
              <a:t>You will sign up electronically  </a:t>
            </a:r>
          </a:p>
          <a:p>
            <a:r>
              <a:rPr lang="en-US" dirty="0"/>
              <a:t>No School for Students! </a:t>
            </a:r>
          </a:p>
          <a:p>
            <a:r>
              <a:rPr lang="en-US" dirty="0"/>
              <a:t>Student participation if you so choose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Cards/</a:t>
            </a:r>
            <a:br>
              <a:rPr lang="en-US" dirty="0" smtClean="0"/>
            </a:br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Cards </a:t>
            </a:r>
            <a:r>
              <a:rPr lang="en-US" dirty="0" smtClean="0"/>
              <a:t>– online through Family Access</a:t>
            </a:r>
            <a:endParaRPr lang="en-US" dirty="0"/>
          </a:p>
          <a:p>
            <a:pPr lvl="1"/>
            <a:r>
              <a:rPr lang="en-US" dirty="0"/>
              <a:t>December</a:t>
            </a:r>
          </a:p>
          <a:p>
            <a:pPr lvl="1"/>
            <a:r>
              <a:rPr lang="en-US" dirty="0"/>
              <a:t>March</a:t>
            </a:r>
          </a:p>
          <a:p>
            <a:pPr lvl="1"/>
            <a:r>
              <a:rPr lang="en-US" dirty="0" smtClean="0"/>
              <a:t>June</a:t>
            </a:r>
          </a:p>
          <a:p>
            <a:pPr>
              <a:defRPr/>
            </a:pPr>
            <a:r>
              <a:rPr lang="en-US" dirty="0" err="1" smtClean="0"/>
              <a:t>Fountas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Pinnell</a:t>
            </a:r>
            <a:r>
              <a:rPr lang="en-US" dirty="0"/>
              <a:t> Reading Assessment </a:t>
            </a:r>
            <a:r>
              <a:rPr lang="en-US" dirty="0" smtClean="0"/>
              <a:t>(each Trimester)</a:t>
            </a:r>
            <a:endParaRPr lang="en-US" dirty="0"/>
          </a:p>
          <a:p>
            <a:pPr>
              <a:defRPr/>
            </a:pPr>
            <a:r>
              <a:rPr lang="en-US" dirty="0" smtClean="0"/>
              <a:t>Smarter </a:t>
            </a:r>
            <a:r>
              <a:rPr lang="en-US" dirty="0"/>
              <a:t>Balanced Assessment (Spring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Formative/Summative assessments</a:t>
            </a:r>
          </a:p>
          <a:p>
            <a:pPr lvl="1">
              <a:defRPr/>
            </a:pPr>
            <a:r>
              <a:rPr lang="en-US" dirty="0" smtClean="0"/>
              <a:t>Exit Tickets (Eureka Math)</a:t>
            </a:r>
          </a:p>
          <a:p>
            <a:pPr lvl="1">
              <a:defRPr/>
            </a:pPr>
            <a:r>
              <a:rPr lang="en-US" dirty="0" smtClean="0"/>
              <a:t>Module Assessments (Eureka Math)</a:t>
            </a:r>
          </a:p>
          <a:p>
            <a:pPr lvl="1">
              <a:defRPr/>
            </a:pPr>
            <a:r>
              <a:rPr lang="en-US" dirty="0" smtClean="0"/>
              <a:t>Published Final Draft (Lucy Calkins Writing)</a:t>
            </a:r>
          </a:p>
          <a:p>
            <a:pPr lvl="1">
              <a:defRPr/>
            </a:pPr>
            <a:r>
              <a:rPr lang="en-US" dirty="0" smtClean="0"/>
              <a:t>Other relevant assessments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Eureka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Focuses 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j-lt"/>
                <a:cs typeface="Estrangelo Edessa" panose="03080600000000000000" pitchFamily="66" charset="0"/>
              </a:rPr>
              <a:t>Developing understanding of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multiplication </a:t>
            </a:r>
            <a:r>
              <a:rPr lang="en-US" dirty="0">
                <a:latin typeface="+mj-lt"/>
                <a:cs typeface="Estrangelo Edessa" panose="03080600000000000000" pitchFamily="66" charset="0"/>
              </a:rPr>
              <a:t>and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division</a:t>
            </a:r>
            <a:r>
              <a:rPr lang="en-US" dirty="0">
                <a:latin typeface="+mj-lt"/>
                <a:cs typeface="Estrangelo Edessa" panose="03080600000000000000" pitchFamily="66" charset="0"/>
              </a:rPr>
              <a:t> and strategies for multiplication and division within 100;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j-lt"/>
                <a:cs typeface="Estrangelo Edessa" panose="03080600000000000000" pitchFamily="66" charset="0"/>
              </a:rPr>
              <a:t>Developing understanding of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fractions</a:t>
            </a:r>
            <a:r>
              <a:rPr lang="en-US" dirty="0">
                <a:latin typeface="+mj-lt"/>
                <a:cs typeface="Estrangelo Edessa" panose="03080600000000000000" pitchFamily="66" charset="0"/>
              </a:rPr>
              <a:t>, especially unit fractions (fractions with numerator 1);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j-lt"/>
                <a:cs typeface="Estrangelo Edessa" panose="03080600000000000000" pitchFamily="66" charset="0"/>
              </a:rPr>
              <a:t>Developing understanding of the structure of rectangular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arrays</a:t>
            </a:r>
            <a:r>
              <a:rPr lang="en-US" dirty="0">
                <a:latin typeface="+mj-lt"/>
                <a:cs typeface="Estrangelo Edessa" panose="03080600000000000000" pitchFamily="66" charset="0"/>
              </a:rPr>
              <a:t> and of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area</a:t>
            </a:r>
            <a:r>
              <a:rPr lang="en-US" dirty="0">
                <a:latin typeface="+mj-lt"/>
                <a:cs typeface="Estrangelo Edessa" panose="03080600000000000000" pitchFamily="66" charset="0"/>
              </a:rPr>
              <a:t>;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j-lt"/>
                <a:cs typeface="Estrangelo Edessa" panose="03080600000000000000" pitchFamily="66" charset="0"/>
              </a:rPr>
              <a:t>Describing and analyzing </a:t>
            </a:r>
            <a:r>
              <a:rPr lang="en-US" b="1" dirty="0">
                <a:latin typeface="+mj-lt"/>
                <a:cs typeface="Estrangelo Edessa" panose="03080600000000000000" pitchFamily="66" charset="0"/>
              </a:rPr>
              <a:t>two-dimensional shapes</a:t>
            </a:r>
            <a:r>
              <a:rPr lang="en-US" dirty="0" smtClean="0">
                <a:latin typeface="+mj-lt"/>
                <a:cs typeface="Estrangelo Edessa" panose="03080600000000000000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+mj-lt"/>
                <a:cs typeface="Estrangelo Edessa" panose="03080600000000000000" pitchFamily="66" charset="0"/>
              </a:rPr>
              <a:t>Whole-class lessons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+mj-lt"/>
                <a:cs typeface="Estrangelo Edessa" panose="03080600000000000000" pitchFamily="66" charset="0"/>
              </a:rPr>
              <a:t>Sprints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+mj-lt"/>
                <a:cs typeface="Estrangelo Edessa" panose="03080600000000000000" pitchFamily="66" charset="0"/>
              </a:rPr>
              <a:t>Math Rotations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+mj-lt"/>
                <a:cs typeface="Estrangelo Edessa" panose="03080600000000000000" pitchFamily="66" charset="0"/>
              </a:rPr>
              <a:t>Resources: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+mj-lt"/>
                <a:cs typeface="Estrangelo Edessa" panose="03080600000000000000" pitchFamily="66" charset="0"/>
              </a:rPr>
              <a:t>Embarc</a:t>
            </a:r>
            <a:r>
              <a:rPr lang="en-US" dirty="0" smtClean="0">
                <a:latin typeface="+mj-lt"/>
                <a:cs typeface="Estrangelo Edessa" panose="03080600000000000000" pitchFamily="66" charset="0"/>
              </a:rPr>
              <a:t> Online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+mj-lt"/>
                <a:cs typeface="Estrangelo Edessa" panose="03080600000000000000" pitchFamily="66" charset="0"/>
              </a:rPr>
              <a:t>Zearn</a:t>
            </a:r>
            <a:endParaRPr lang="en-US" dirty="0" smtClean="0">
              <a:latin typeface="+mj-lt"/>
              <a:cs typeface="Estrangelo Edessa" panose="03080600000000000000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+mj-lt"/>
                <a:cs typeface="Estrangelo Edessa" panose="03080600000000000000" pitchFamily="66" charset="0"/>
              </a:rPr>
              <a:t>Xtra</a:t>
            </a:r>
            <a:r>
              <a:rPr lang="en-US" dirty="0" smtClean="0">
                <a:latin typeface="+mj-lt"/>
                <a:cs typeface="Estrangelo Edessa" panose="03080600000000000000" pitchFamily="66" charset="0"/>
              </a:rPr>
              <a:t> Math</a:t>
            </a:r>
            <a:endParaRPr lang="en-US" dirty="0">
              <a:latin typeface="+mj-lt"/>
              <a:cs typeface="Estrangelo Edessa" panose="03080600000000000000" pitchFamily="66" charset="0"/>
            </a:endParaRPr>
          </a:p>
          <a:p>
            <a:pPr lvl="1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3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Cursive – Handwriting Without Tears</a:t>
            </a:r>
          </a:p>
          <a:p>
            <a:r>
              <a:rPr lang="en-US" dirty="0" smtClean="0"/>
              <a:t>Daily Morning Work prompts</a:t>
            </a:r>
          </a:p>
          <a:p>
            <a:r>
              <a:rPr lang="en-US" dirty="0" smtClean="0"/>
              <a:t>Writers Workshop</a:t>
            </a:r>
          </a:p>
          <a:p>
            <a:pPr lvl="1"/>
            <a:r>
              <a:rPr lang="en-US" dirty="0" smtClean="0"/>
              <a:t>Mini Lesson</a:t>
            </a:r>
          </a:p>
          <a:p>
            <a:pPr lvl="1"/>
            <a:r>
              <a:rPr lang="en-US" dirty="0" smtClean="0"/>
              <a:t>Independent Writing</a:t>
            </a:r>
          </a:p>
          <a:p>
            <a:pPr lvl="1"/>
            <a:r>
              <a:rPr lang="en-US" dirty="0" smtClean="0"/>
              <a:t>Sharing</a:t>
            </a:r>
          </a:p>
          <a:p>
            <a:r>
              <a:rPr lang="en-US" dirty="0" smtClean="0"/>
              <a:t>Writing Process</a:t>
            </a:r>
          </a:p>
          <a:p>
            <a:r>
              <a:rPr lang="en-US" dirty="0" smtClean="0"/>
              <a:t>Mini Lessons and Conferring</a:t>
            </a:r>
          </a:p>
          <a:p>
            <a:r>
              <a:rPr lang="en-US" dirty="0" smtClean="0"/>
              <a:t>Types of Writing:</a:t>
            </a:r>
          </a:p>
          <a:p>
            <a:pPr lvl="1"/>
            <a:r>
              <a:rPr lang="en-US" dirty="0" smtClean="0"/>
              <a:t>Narrative (Small Moments)</a:t>
            </a:r>
          </a:p>
          <a:p>
            <a:pPr lvl="1"/>
            <a:r>
              <a:rPr lang="en-US" dirty="0" smtClean="0"/>
              <a:t>Informational</a:t>
            </a:r>
          </a:p>
          <a:p>
            <a:pPr lvl="1"/>
            <a:r>
              <a:rPr lang="en-US" dirty="0" smtClean="0"/>
              <a:t>Opinion (Letters about books/authors)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be reading more complex texts.  They will be expected to think more deeply and use text evidence to demonstrate </a:t>
            </a:r>
            <a:r>
              <a:rPr lang="en-US" dirty="0" smtClean="0"/>
              <a:t>understanding/comprehension.</a:t>
            </a:r>
            <a:endParaRPr lang="en-US" dirty="0"/>
          </a:p>
          <a:p>
            <a:r>
              <a:rPr lang="en-US" dirty="0"/>
              <a:t>Students are moving toward reading to learn rather than learning how to read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Making Meaning/</a:t>
            </a:r>
            <a:r>
              <a:rPr lang="en-US" dirty="0" err="1" smtClean="0"/>
              <a:t>Fountas</a:t>
            </a:r>
            <a:r>
              <a:rPr lang="en-US" dirty="0" smtClean="0"/>
              <a:t> &amp; </a:t>
            </a:r>
            <a:r>
              <a:rPr lang="en-US" dirty="0" err="1" smtClean="0"/>
              <a:t>Pinnell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Guided Reading</a:t>
            </a:r>
          </a:p>
          <a:p>
            <a:pPr lvl="1"/>
            <a:r>
              <a:rPr lang="en-US" dirty="0" smtClean="0"/>
              <a:t>Shared Reading</a:t>
            </a:r>
          </a:p>
          <a:p>
            <a:pPr lvl="1"/>
            <a:r>
              <a:rPr lang="en-US" dirty="0" smtClean="0"/>
              <a:t>Independent Reading</a:t>
            </a:r>
          </a:p>
          <a:p>
            <a:pPr lvl="1"/>
            <a:r>
              <a:rPr lang="en-US" dirty="0" smtClean="0"/>
              <a:t>Read Alouds</a:t>
            </a:r>
          </a:p>
          <a:p>
            <a:pPr lvl="1"/>
            <a:r>
              <a:rPr lang="en-US" dirty="0" smtClean="0"/>
              <a:t>Comprehension Strategies</a:t>
            </a:r>
          </a:p>
          <a:p>
            <a:pPr lvl="1"/>
            <a:r>
              <a:rPr lang="en-US" dirty="0" smtClean="0"/>
              <a:t>Vocabulary</a:t>
            </a:r>
          </a:p>
          <a:p>
            <a:r>
              <a:rPr lang="en-US" dirty="0" smtClean="0"/>
              <a:t>Word Study/Spelling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Studies/</a:t>
            </a:r>
            <a:br>
              <a:rPr lang="en-US" dirty="0" smtClean="0"/>
            </a:b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</a:p>
          <a:p>
            <a:pPr lvl="1"/>
            <a:r>
              <a:rPr lang="en-US" dirty="0" smtClean="0"/>
              <a:t>Geography of North America</a:t>
            </a:r>
          </a:p>
          <a:p>
            <a:pPr lvl="1"/>
            <a:r>
              <a:rPr lang="en-US" dirty="0" smtClean="0"/>
              <a:t>Cultures in North America</a:t>
            </a:r>
          </a:p>
          <a:p>
            <a:pPr lvl="1"/>
            <a:r>
              <a:rPr lang="en-US" dirty="0" smtClean="0"/>
              <a:t>Cultures in Our Community: Notable Americans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Life Sciences - Life Cycle (Salmon)</a:t>
            </a:r>
          </a:p>
          <a:p>
            <a:pPr lvl="1"/>
            <a:r>
              <a:rPr lang="en-US" dirty="0" smtClean="0"/>
              <a:t>Physical Sciences – Rocks and Minerals</a:t>
            </a:r>
          </a:p>
          <a:p>
            <a:pPr lvl="1"/>
            <a:r>
              <a:rPr lang="en-US" dirty="0" smtClean="0"/>
              <a:t>Earth Sciences – Weather and Climate</a:t>
            </a:r>
          </a:p>
        </p:txBody>
      </p:sp>
    </p:spTree>
    <p:extLst>
      <p:ext uri="{BB962C8B-B14F-4D97-AF65-F5344CB8AC3E}">
        <p14:creationId xmlns:p14="http://schemas.microsoft.com/office/powerpoint/2010/main" val="265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SEL/Health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Emotional Learning (SEL) – Second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Body Systems</a:t>
            </a:r>
          </a:p>
          <a:p>
            <a:pPr lvl="1"/>
            <a:r>
              <a:rPr lang="en-US" dirty="0" smtClean="0"/>
              <a:t>Germs</a:t>
            </a:r>
          </a:p>
          <a:p>
            <a:pPr lvl="1"/>
            <a:r>
              <a:rPr lang="en-US" dirty="0" smtClean="0"/>
              <a:t>Healthy eating</a:t>
            </a:r>
          </a:p>
          <a:p>
            <a:pPr lvl="1"/>
            <a:r>
              <a:rPr lang="en-US" dirty="0" smtClean="0"/>
              <a:t>Emotions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13154" r="21437" b="8407"/>
          <a:stretch/>
        </p:blipFill>
        <p:spPr bwMode="auto">
          <a:xfrm>
            <a:off x="6944978" y="2528501"/>
            <a:ext cx="2863274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PTA/ISF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cs typeface="Estrangelo Edessa" pitchFamily="66" charset="0"/>
              </a:rPr>
              <a:t>Sign up to join the </a:t>
            </a:r>
            <a:r>
              <a:rPr lang="en-US" b="1" dirty="0">
                <a:solidFill>
                  <a:schemeClr val="tx1"/>
                </a:solidFill>
                <a:latin typeface="+mj-lt"/>
                <a:cs typeface="Estrangelo Edessa" pitchFamily="66" charset="0"/>
              </a:rPr>
              <a:t>PTA</a:t>
            </a:r>
            <a:r>
              <a:rPr lang="en-US" dirty="0">
                <a:solidFill>
                  <a:schemeClr val="tx1"/>
                </a:solidFill>
                <a:latin typeface="+mj-lt"/>
                <a:cs typeface="Estrangelo Edessa" pitchFamily="66" charset="0"/>
              </a:rPr>
              <a:t> on the Challenger website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Estrangelo Edessa" pitchFamily="66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cs typeface="Estrangelo Edessa" pitchFamily="66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Estrangelo Edessa" pitchFamily="66" charset="0"/>
                <a:hlinkClick r:id="rId2"/>
              </a:rPr>
              <a:t>challengerpta.ourschoolpages.com/Home</a:t>
            </a:r>
            <a:endParaRPr lang="en-US" dirty="0" smtClean="0">
              <a:solidFill>
                <a:schemeClr val="tx1"/>
              </a:solidFill>
              <a:latin typeface="+mj-lt"/>
              <a:cs typeface="Estrangelo Edess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  <a:cs typeface="Estrangelo Edessa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cs typeface="Estrangelo Edessa" pitchFamily="66" charset="0"/>
              </a:rPr>
              <a:t>Issaquah Schools Foundation:</a:t>
            </a:r>
          </a:p>
          <a:p>
            <a:pPr>
              <a:lnSpc>
                <a:spcPct val="80000"/>
              </a:lnSpc>
              <a:buClr>
                <a:srgbClr val="A80C35"/>
              </a:buClr>
              <a:buFont typeface="Wingdings" panose="05000000000000000000" pitchFamily="2" charset="2"/>
              <a:buChar char="Ø"/>
              <a:defRPr/>
            </a:pPr>
            <a:r>
              <a:rPr lang="en-US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Helps students </a:t>
            </a:r>
            <a:r>
              <a:rPr lang="en-US" b="1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build </a:t>
            </a:r>
            <a:r>
              <a:rPr lang="en-US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academic foundations, </a:t>
            </a:r>
            <a:r>
              <a:rPr lang="en-US" b="1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explore </a:t>
            </a:r>
            <a:r>
              <a:rPr lang="en-US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 opportunities and </a:t>
            </a:r>
            <a:r>
              <a:rPr lang="en-US" b="1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launch</a:t>
            </a:r>
            <a:r>
              <a:rPr lang="en-US" spc="-30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 successfully into their future.</a:t>
            </a:r>
          </a:p>
          <a:p>
            <a:pPr>
              <a:lnSpc>
                <a:spcPct val="80000"/>
              </a:lnSpc>
              <a:buClr>
                <a:srgbClr val="A80C35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Has channeled more than $10 million into our schools to benefit students.</a:t>
            </a:r>
          </a:p>
          <a:p>
            <a:pPr>
              <a:lnSpc>
                <a:spcPct val="80000"/>
              </a:lnSpc>
              <a:buClr>
                <a:srgbClr val="A80C35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Raises over  $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1.7 </a:t>
            </a:r>
            <a:r>
              <a:rPr lang="en-US" dirty="0">
                <a:solidFill>
                  <a:schemeClr val="tx1"/>
                </a:solidFill>
                <a:latin typeface="+mj-lt"/>
                <a:cs typeface="Estrangelo Edessa" panose="03080600000000000000" pitchFamily="66" charset="0"/>
              </a:rPr>
              <a:t>million annually with the help of 4,000 plus families.  Consider making a donation!</a:t>
            </a:r>
            <a:endParaRPr lang="en-US" b="1" dirty="0">
              <a:solidFill>
                <a:schemeClr val="tx1"/>
              </a:solidFill>
              <a:latin typeface="+mj-lt"/>
              <a:cs typeface="Estrangelo Edessa" panose="03080600000000000000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the Week handout due tomorrow!</a:t>
            </a:r>
          </a:p>
          <a:p>
            <a:r>
              <a:rPr lang="en-US" dirty="0" smtClean="0"/>
              <a:t>Scholastic orders due September 28</a:t>
            </a:r>
          </a:p>
          <a:p>
            <a:r>
              <a:rPr lang="en-US" dirty="0" smtClean="0"/>
              <a:t>Volunteer Paperwork – Salmon Hatchery field trip</a:t>
            </a:r>
          </a:p>
          <a:p>
            <a:r>
              <a:rPr lang="en-US" dirty="0" smtClean="0"/>
              <a:t>Communicable Diseases Guideline</a:t>
            </a:r>
          </a:p>
          <a:p>
            <a:r>
              <a:rPr lang="en-US" dirty="0" smtClean="0"/>
              <a:t>Emergency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9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Directions are inside!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leave…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a message in your child’s Morning Work notebook for them to see tomorrow morning!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Turn in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Volunteer Form </a:t>
            </a:r>
            <a:r>
              <a:rPr lang="en-US" dirty="0" smtClean="0">
                <a:sym typeface="Wingdings" panose="05000000000000000000" pitchFamily="2" charset="2"/>
              </a:rPr>
              <a:t>for our Salmon Hatchery field trip.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Art Docent sign-up on back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Miss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Washington University</a:t>
            </a:r>
          </a:p>
          <a:p>
            <a:r>
              <a:rPr lang="en-US" dirty="0" err="1" smtClean="0"/>
              <a:t>BAEd</a:t>
            </a:r>
            <a:r>
              <a:rPr lang="en-US" dirty="0" smtClean="0"/>
              <a:t> Elementary Education &amp; Communication Studies</a:t>
            </a:r>
            <a:endParaRPr lang="en-US" dirty="0"/>
          </a:p>
        </p:txBody>
      </p:sp>
      <p:pic>
        <p:nvPicPr>
          <p:cNvPr id="4" name="Picture 3" descr="File:&lt;strong&gt;Western Washington University&lt;/strong&gt; Logo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3" y="4196917"/>
            <a:ext cx="28575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Core State Standards</a:t>
            </a:r>
          </a:p>
          <a:p>
            <a:r>
              <a:rPr lang="en-US" dirty="0" smtClean="0"/>
              <a:t>Standards-Based Report Cards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72" t="67134" r="20000" b="6012"/>
          <a:stretch/>
        </p:blipFill>
        <p:spPr bwMode="auto">
          <a:xfrm>
            <a:off x="3678768" y="3424428"/>
            <a:ext cx="7696200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8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77035"/>
              </p:ext>
            </p:extLst>
          </p:nvPr>
        </p:nvGraphicFramePr>
        <p:xfrm>
          <a:off x="4557713" y="604170"/>
          <a:ext cx="5937250" cy="2739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xmlns="" val="3124080556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xmlns="" val="34913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Arrival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2846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9:15-10:15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Writing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730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10:15-10:30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451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10:30-10:40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Snack/Read Aloud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4211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10:40-11:00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Writing/Handwriting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907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11:00-11:30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Specialist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078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11:30-12:40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0872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12:40-1:00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535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1:00-1:25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951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1:25-2:10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569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2:10-3:10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Science/Social Studies/Art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7139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3:10-3:20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3142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3:20-3:40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Pack-up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097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Dismissal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95568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52310"/>
              </p:ext>
            </p:extLst>
          </p:nvPr>
        </p:nvGraphicFramePr>
        <p:xfrm>
          <a:off x="4557713" y="3476681"/>
          <a:ext cx="5937250" cy="2739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xmlns="" val="3866605935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xmlns="" val="3334163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Arrival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016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9:15-9:30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Writing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919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9:30-10:15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Math Rotations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110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10:15-10:30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4271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10:30-10:40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Snack/Read Aloud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181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10:40-11:00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Math Rotations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3862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11:00-11:30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Specialist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6576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11:30-12:00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 Step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43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12:00-12:10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Independent Read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227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12:10-12:20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7097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12:20-12:40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Pack-up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557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12:40-1:00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4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1:00-1:25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1334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Dismissal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068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1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Monday/Friday – Music</a:t>
            </a:r>
          </a:p>
          <a:p>
            <a:r>
              <a:rPr lang="en-US" dirty="0" smtClean="0"/>
              <a:t>Tuesday/Thursday – PE </a:t>
            </a:r>
          </a:p>
          <a:p>
            <a:pPr lvl="1"/>
            <a:r>
              <a:rPr lang="en-US" dirty="0" smtClean="0"/>
              <a:t>Please bring appropriate shoes/clothes</a:t>
            </a:r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Please bring in library books each Wednesday</a:t>
            </a:r>
            <a:endParaRPr lang="en-US" dirty="0"/>
          </a:p>
        </p:txBody>
      </p:sp>
      <p:pic>
        <p:nvPicPr>
          <p:cNvPr id="4" name="Picture 3" descr="INFORMATION ACTION: actionable ideas for evidence-based decision-making: December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29" y="1302325"/>
            <a:ext cx="1962727" cy="1962727"/>
          </a:xfrm>
          <a:prstGeom prst="rect">
            <a:avLst/>
          </a:prstGeom>
        </p:spPr>
      </p:pic>
      <p:pic>
        <p:nvPicPr>
          <p:cNvPr id="5" name="Picture 4" descr="Propuestas de deportes en Fuengirola - Aprendiendo con Jul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04" y="3168069"/>
            <a:ext cx="2156477" cy="1126160"/>
          </a:xfrm>
          <a:prstGeom prst="rect">
            <a:avLst/>
          </a:prstGeom>
        </p:spPr>
      </p:pic>
      <p:pic>
        <p:nvPicPr>
          <p:cNvPr id="6" name="Picture 5" descr="Plant and Book Sale | Harris County Public &lt;strong&gt;Library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04" y="4456376"/>
            <a:ext cx="2008249" cy="8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Salmon Hatchery</a:t>
            </a:r>
          </a:p>
          <a:p>
            <a:r>
              <a:rPr lang="en-US" dirty="0" smtClean="0"/>
              <a:t>Wing Luke Museum</a:t>
            </a:r>
          </a:p>
          <a:p>
            <a:r>
              <a:rPr lang="en-US" dirty="0" smtClean="0"/>
              <a:t>In-School:</a:t>
            </a:r>
          </a:p>
          <a:p>
            <a:pPr lvl="1"/>
            <a:r>
              <a:rPr lang="en-US" dirty="0" smtClean="0"/>
              <a:t>Red Cross</a:t>
            </a:r>
          </a:p>
          <a:p>
            <a:pPr lvl="1"/>
            <a:r>
              <a:rPr lang="en-US" dirty="0" smtClean="0"/>
              <a:t>Sammamish Water Quality</a:t>
            </a:r>
          </a:p>
          <a:p>
            <a:pPr lvl="1"/>
            <a:r>
              <a:rPr lang="en-US" dirty="0" smtClean="0"/>
              <a:t>Science To Go</a:t>
            </a:r>
          </a:p>
          <a:p>
            <a:pPr lvl="1"/>
            <a:r>
              <a:rPr lang="en-US" dirty="0" smtClean="0"/>
              <a:t>Nature Vision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R’s – Respectful, Responsible, Resourceful, and Safe</a:t>
            </a:r>
          </a:p>
          <a:p>
            <a:r>
              <a:rPr lang="en-US" dirty="0" smtClean="0"/>
              <a:t>3 Personal Standards</a:t>
            </a:r>
          </a:p>
          <a:p>
            <a:r>
              <a:rPr lang="en-US" dirty="0" smtClean="0"/>
              <a:t>Shazams/Punch Cards</a:t>
            </a:r>
          </a:p>
          <a:p>
            <a:r>
              <a:rPr lang="en-US" dirty="0" smtClean="0"/>
              <a:t>Growth Mindset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825" t="52129" r="27912" b="35707"/>
          <a:stretch/>
        </p:blipFill>
        <p:spPr>
          <a:xfrm>
            <a:off x="6496965" y="864108"/>
            <a:ext cx="2059806" cy="1251285"/>
          </a:xfrm>
          <a:prstGeom prst="rect">
            <a:avLst/>
          </a:prstGeom>
        </p:spPr>
      </p:pic>
      <p:pic>
        <p:nvPicPr>
          <p:cNvPr id="7" name="Picture 6" descr="Gimnazija ”Svetozar Marković” Niš | English by Luka | P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4" y="2927927"/>
            <a:ext cx="3028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In and Out </a:t>
            </a:r>
          </a:p>
          <a:p>
            <a:r>
              <a:rPr lang="en-US" dirty="0"/>
              <a:t>Wear your badge!</a:t>
            </a:r>
          </a:p>
          <a:p>
            <a:r>
              <a:rPr lang="en-US" dirty="0"/>
              <a:t>Volunteers will begin in October.</a:t>
            </a:r>
          </a:p>
          <a:p>
            <a:r>
              <a:rPr lang="en-US" dirty="0"/>
              <a:t>Forms: WSP and Release/Hold Harmless forms need to be done online </a:t>
            </a:r>
            <a:r>
              <a:rPr lang="en-US" b="1" u="sng" dirty="0"/>
              <a:t>each year</a:t>
            </a:r>
            <a:r>
              <a:rPr lang="en-US" b="1" dirty="0"/>
              <a:t> </a:t>
            </a:r>
            <a:r>
              <a:rPr lang="en-US" dirty="0"/>
              <a:t>and need to be returned before you can volunteer.</a:t>
            </a:r>
          </a:p>
          <a:p>
            <a:r>
              <a:rPr lang="en-US" dirty="0"/>
              <a:t>Classroom Opportunities (Art Docent, </a:t>
            </a:r>
            <a:r>
              <a:rPr lang="en-US" dirty="0" smtClean="0"/>
              <a:t>chaperones, copying</a:t>
            </a:r>
            <a:r>
              <a:rPr lang="en-US" dirty="0"/>
              <a:t>, 1-on-1 or small group work with students )</a:t>
            </a:r>
          </a:p>
          <a:p>
            <a:r>
              <a:rPr lang="en-US" dirty="0"/>
              <a:t>Please sign up for volunteering now, or email your preference of days/times and I will make it work for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1644</TotalTime>
  <Words>682</Words>
  <Application>Microsoft Office PowerPoint</Application>
  <PresentationFormat>Widescreen</PresentationFormat>
  <Paragraphs>207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Corbel</vt:lpstr>
      <vt:lpstr>Estrangelo Edessa</vt:lpstr>
      <vt:lpstr>Times New Roman</vt:lpstr>
      <vt:lpstr>Wingdings</vt:lpstr>
      <vt:lpstr>Wingdings 2</vt:lpstr>
      <vt:lpstr>Frame</vt:lpstr>
      <vt:lpstr>Curriculum Night</vt:lpstr>
      <vt:lpstr>Housekeeping</vt:lpstr>
      <vt:lpstr>About Miss Smith</vt:lpstr>
      <vt:lpstr>CCSSM</vt:lpstr>
      <vt:lpstr>Schedule</vt:lpstr>
      <vt:lpstr>Specialists</vt:lpstr>
      <vt:lpstr>Field Trips</vt:lpstr>
      <vt:lpstr>Expectations</vt:lpstr>
      <vt:lpstr>Volunteer</vt:lpstr>
      <vt:lpstr>Homework</vt:lpstr>
      <vt:lpstr>Homework</vt:lpstr>
      <vt:lpstr>Conferences</vt:lpstr>
      <vt:lpstr>Report Cards/ Assessments</vt:lpstr>
      <vt:lpstr>Eureka Math</vt:lpstr>
      <vt:lpstr>Writing</vt:lpstr>
      <vt:lpstr>Reading</vt:lpstr>
      <vt:lpstr>Social Studies/ Science</vt:lpstr>
      <vt:lpstr>SEL/Health</vt:lpstr>
      <vt:lpstr>PTA/ISF</vt:lpstr>
      <vt:lpstr>Emergency Packs</vt:lpstr>
      <vt:lpstr>Before you leave…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</dc:title>
  <dc:creator>Smith, Stephanie</dc:creator>
  <cp:lastModifiedBy>Smith, Stephanie</cp:lastModifiedBy>
  <cp:revision>25</cp:revision>
  <dcterms:created xsi:type="dcterms:W3CDTF">2018-09-12T21:40:46Z</dcterms:created>
  <dcterms:modified xsi:type="dcterms:W3CDTF">2018-09-14T01:12:53Z</dcterms:modified>
</cp:coreProperties>
</file>